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Montserrat Black" panose="00000A00000000000000" pitchFamily="2" charset="0"/>
      <p:bold r:id="rId45"/>
      <p:boldItalic r:id="rId46"/>
    </p:embeddedFont>
    <p:embeddedFont>
      <p:font typeface="Montserrat ExtraBold" panose="00000900000000000000" pitchFamily="2" charset="0"/>
      <p:bold r:id="rId47"/>
      <p:boldItalic r:id="rId48"/>
    </p:embeddedFont>
    <p:embeddedFont>
      <p:font typeface="Montserrat Medium" panose="00000600000000000000" pitchFamily="2" charset="0"/>
      <p:regular r:id="rId49"/>
      <p:bold r:id="rId50"/>
      <p:italic r:id="rId51"/>
      <p:boldItalic r:id="rId52"/>
    </p:embeddedFont>
    <p:embeddedFont>
      <p:font typeface="Montserrat SemiBold" panose="000007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DIJVt17mHIof7xTQHnqEglbxG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9809a27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b9809a27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9809a27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b9809a27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9809a27a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b9809a27a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9809a27a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b9809a27a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9809a27a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b9809a27a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9809a27a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b9809a27a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9809a27a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b9809a27a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9809a27a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b9809a27a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9809a27a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b9809a27a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9809a27a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b9809a27a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9809a27a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b9809a27a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9809a27a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b9809a27a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9809a27a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b9809a27a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9ae9804fe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9ae9804fe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9ae9804f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9ae9804f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9ae9804fe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9ae9804fe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9ae9804fe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9ae9804fe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9ae9804fe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9ae9804fe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9ae9804fe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9ae9804fe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9ae9804fe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9ae9804fe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9809a27a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b9809a27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9809a27a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b9809a27a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package" Target="../embeddings/Microsoft_Excel_Worksheet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png"/><Relationship Id="rId4" Type="http://schemas.openxmlformats.org/officeDocument/2006/relationships/pack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>
            <a:spLocks noGrp="1"/>
          </p:cNvSpPr>
          <p:nvPr>
            <p:ph type="ctrTitle"/>
          </p:nvPr>
        </p:nvSpPr>
        <p:spPr>
          <a:xfrm>
            <a:off x="250619" y="1167972"/>
            <a:ext cx="8512500" cy="231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914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– 4</a:t>
            </a:r>
            <a:endParaRPr sz="42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Start-up Funding Prediction</a:t>
            </a:r>
            <a:endParaRPr sz="2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9809a27a9_0_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87" name="Google Shape;187;gb9809a27a9_0_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88" name="Google Shape;188;gb9809a27a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63" y="1152487"/>
            <a:ext cx="7642438" cy="386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9809a27a9_0_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94" name="Google Shape;194;gb9809a27a9_0_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95" name="Google Shape;195;gb9809a27a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89" y="1152473"/>
            <a:ext cx="7802613" cy="375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9809a27a9_0_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01" name="Google Shape;201;gb9809a27a9_0_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2" name="Google Shape;202;gb9809a27a9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053802" cy="38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9809a27a9_0_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08" name="Google Shape;208;gb9809a27a9_0_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9" name="Google Shape;209;gb9809a27a9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0"/>
            <a:ext cx="8520600" cy="3941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809a27a9_0_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15" name="Google Shape;215;gb9809a27a9_0_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6" name="Google Shape;216;gb9809a27a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50" y="1076225"/>
            <a:ext cx="8000523" cy="35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9809a27a9_0_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22" name="Google Shape;222;gb9809a27a9_0_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23" name="Google Shape;223;gb9809a27a9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25" y="1079954"/>
            <a:ext cx="8590951" cy="387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9809a27a9_0_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29" name="Google Shape;229;gb9809a27a9_0_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30" name="Google Shape;230;gb9809a27a9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62" y="1017725"/>
            <a:ext cx="8612874" cy="39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225100" y="1271875"/>
            <a:ext cx="46947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Avg_Session_Time_Prev3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: The average session time upto 3rd last month.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Open_Rate_Prev3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:    The open rate upto 3rd last month.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Reach_Prev3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  The reach upto 3rd last month.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Total_Session_Time_Prev3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The total session time upto 3rd last month.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7" name="Google Shape;23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375" y="1533550"/>
            <a:ext cx="3344925" cy="264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9"/>
          <p:cNvCxnSpPr/>
          <p:nvPr/>
        </p:nvCxnSpPr>
        <p:spPr>
          <a:xfrm>
            <a:off x="4752150" y="1537450"/>
            <a:ext cx="726900" cy="48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9"/>
          <p:cNvCxnSpPr/>
          <p:nvPr/>
        </p:nvCxnSpPr>
        <p:spPr>
          <a:xfrm>
            <a:off x="4836000" y="1551425"/>
            <a:ext cx="629100" cy="51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9"/>
          <p:cNvCxnSpPr/>
          <p:nvPr/>
        </p:nvCxnSpPr>
        <p:spPr>
          <a:xfrm>
            <a:off x="4766250" y="1510625"/>
            <a:ext cx="740700" cy="571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9"/>
          <p:cNvCxnSpPr>
            <a:endCxn id="237" idx="1"/>
          </p:cNvCxnSpPr>
          <p:nvPr/>
        </p:nvCxnSpPr>
        <p:spPr>
          <a:xfrm>
            <a:off x="4303575" y="2325687"/>
            <a:ext cx="1183800" cy="532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9"/>
          <p:cNvCxnSpPr/>
          <p:nvPr/>
        </p:nvCxnSpPr>
        <p:spPr>
          <a:xfrm>
            <a:off x="4414000" y="3128125"/>
            <a:ext cx="1107000" cy="156600"/>
          </a:xfrm>
          <a:prstGeom prst="bentConnector3">
            <a:avLst>
              <a:gd name="adj1" fmla="val 50748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9"/>
          <p:cNvCxnSpPr/>
          <p:nvPr/>
        </p:nvCxnSpPr>
        <p:spPr>
          <a:xfrm rot="10800000" flipH="1">
            <a:off x="4692175" y="3731700"/>
            <a:ext cx="758700" cy="2337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9809a27a9_0_106"/>
          <p:cNvSpPr txBox="1">
            <a:spLocks noGrp="1"/>
          </p:cNvSpPr>
          <p:nvPr>
            <p:ph type="title"/>
          </p:nvPr>
        </p:nvSpPr>
        <p:spPr>
          <a:xfrm>
            <a:off x="311700" y="30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Engineering(Contd.)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9" name="Google Shape;249;gb9809a27a9_0_106"/>
          <p:cNvSpPr txBox="1"/>
          <p:nvPr/>
        </p:nvSpPr>
        <p:spPr>
          <a:xfrm>
            <a:off x="69875" y="1076225"/>
            <a:ext cx="8903400" cy="3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Avg_Session_Time_change_3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The expected change in average session time after 3 months.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Avg_Session_Time_change_2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The expected change in average session time after 2 months.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Avg_Session_Time_change_1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 The expected change in average session time after 1 month.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Open_Rate_change_3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:The expected change in open rate after 3 months.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Open_Rate_change_2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The expected change in open rate after 2 months.   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b="1">
              <a:solidFill>
                <a:schemeClr val="l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9809a27a9_0_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Engineering(Contd.)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" name="Google Shape;255;gb9809a27a9_0_77"/>
          <p:cNvSpPr txBox="1"/>
          <p:nvPr/>
        </p:nvSpPr>
        <p:spPr>
          <a:xfrm>
            <a:off x="311700" y="1188025"/>
            <a:ext cx="87453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Open_Rate_change_1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open rate after 1 month.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Reach_change_3  :  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Reach after 3 months.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   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Reach_change_2  :  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Reach after 2 months.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Reach_change_1   : 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Reach after 1 month.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      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Total_Session_Time_change_3  : 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total session      time after 3 months.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116114" y="253400"/>
            <a:ext cx="8933543" cy="63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Is this startup ready for funding?Let’s find out!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95725" y="2252134"/>
            <a:ext cx="1386116" cy="639230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607458" y="2252135"/>
            <a:ext cx="1465943" cy="639230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2979056" y="2252136"/>
            <a:ext cx="1465943" cy="639229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339773" y="2252136"/>
            <a:ext cx="1415146" cy="639229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5682349" y="2252134"/>
            <a:ext cx="1545768" cy="639229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097495" y="2252134"/>
            <a:ext cx="1545768" cy="639229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700307" y="1407886"/>
            <a:ext cx="0" cy="84424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2"/>
          <p:cNvSpPr txBox="1"/>
          <p:nvPr/>
        </p:nvSpPr>
        <p:spPr>
          <a:xfrm>
            <a:off x="580571" y="1110716"/>
            <a:ext cx="4499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1672774" y="2267630"/>
            <a:ext cx="604700" cy="608235"/>
            <a:chOff x="2000117" y="3311676"/>
            <a:chExt cx="604700" cy="608235"/>
          </a:xfrm>
        </p:grpSpPr>
        <p:sp>
          <p:nvSpPr>
            <p:cNvPr id="70" name="Google Shape;70;p2"/>
            <p:cNvSpPr/>
            <p:nvPr/>
          </p:nvSpPr>
          <p:spPr>
            <a:xfrm>
              <a:off x="2000117" y="3311676"/>
              <a:ext cx="604700" cy="60823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2" descr="Magnifying glas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67969" y="3381295"/>
              <a:ext cx="468995" cy="46899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2" name="Google Shape;72;p2"/>
          <p:cNvCxnSpPr/>
          <p:nvPr/>
        </p:nvCxnSpPr>
        <p:spPr>
          <a:xfrm>
            <a:off x="1975123" y="2891362"/>
            <a:ext cx="0" cy="135406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2"/>
          <p:cNvCxnSpPr/>
          <p:nvPr/>
        </p:nvCxnSpPr>
        <p:spPr>
          <a:xfrm>
            <a:off x="7417980" y="2891362"/>
            <a:ext cx="0" cy="135406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2"/>
          <p:cNvCxnSpPr/>
          <p:nvPr/>
        </p:nvCxnSpPr>
        <p:spPr>
          <a:xfrm>
            <a:off x="6049721" y="1328057"/>
            <a:ext cx="3917" cy="91863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2"/>
          <p:cNvCxnSpPr/>
          <p:nvPr/>
        </p:nvCxnSpPr>
        <p:spPr>
          <a:xfrm>
            <a:off x="4783637" y="2891362"/>
            <a:ext cx="0" cy="135406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2"/>
          <p:cNvCxnSpPr/>
          <p:nvPr/>
        </p:nvCxnSpPr>
        <p:spPr>
          <a:xfrm>
            <a:off x="3506380" y="1328057"/>
            <a:ext cx="0" cy="93957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2"/>
          <p:cNvSpPr txBox="1"/>
          <p:nvPr/>
        </p:nvSpPr>
        <p:spPr>
          <a:xfrm>
            <a:off x="4673601" y="4245429"/>
            <a:ext cx="2915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78" name="Google Shape;78;p2"/>
          <p:cNvSpPr txBox="1"/>
          <p:nvPr/>
        </p:nvSpPr>
        <p:spPr>
          <a:xfrm>
            <a:off x="3378784" y="1051240"/>
            <a:ext cx="293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79" name="Google Shape;79;p2"/>
          <p:cNvSpPr txBox="1"/>
          <p:nvPr/>
        </p:nvSpPr>
        <p:spPr>
          <a:xfrm>
            <a:off x="1829345" y="4260926"/>
            <a:ext cx="2915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grpSp>
        <p:nvGrpSpPr>
          <p:cNvPr id="80" name="Google Shape;80;p2"/>
          <p:cNvGrpSpPr/>
          <p:nvPr/>
        </p:nvGrpSpPr>
        <p:grpSpPr>
          <a:xfrm>
            <a:off x="3023785" y="2252131"/>
            <a:ext cx="648329" cy="639229"/>
            <a:chOff x="2835095" y="3403600"/>
            <a:chExt cx="648329" cy="639229"/>
          </a:xfrm>
        </p:grpSpPr>
        <p:sp>
          <p:nvSpPr>
            <p:cNvPr id="81" name="Google Shape;81;p2"/>
            <p:cNvSpPr/>
            <p:nvPr/>
          </p:nvSpPr>
          <p:spPr>
            <a:xfrm>
              <a:off x="2835095" y="3403600"/>
              <a:ext cx="648329" cy="639229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" name="Google Shape;82;p2" descr="Gear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77832" y="3499393"/>
              <a:ext cx="500952" cy="5009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" name="Google Shape;83;p2"/>
          <p:cNvGrpSpPr/>
          <p:nvPr/>
        </p:nvGrpSpPr>
        <p:grpSpPr>
          <a:xfrm>
            <a:off x="4392980" y="2271186"/>
            <a:ext cx="659760" cy="634389"/>
            <a:chOff x="3702320" y="3688826"/>
            <a:chExt cx="557616" cy="586946"/>
          </a:xfrm>
        </p:grpSpPr>
        <p:sp>
          <p:nvSpPr>
            <p:cNvPr id="84" name="Google Shape;84;p2"/>
            <p:cNvSpPr/>
            <p:nvPr/>
          </p:nvSpPr>
          <p:spPr>
            <a:xfrm>
              <a:off x="3702320" y="3688826"/>
              <a:ext cx="557616" cy="5721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" name="Google Shape;85;p2" descr="Filt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05968" y="3747968"/>
              <a:ext cx="527804" cy="5278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oogle Shape;86;p2"/>
          <p:cNvGrpSpPr/>
          <p:nvPr/>
        </p:nvGrpSpPr>
        <p:grpSpPr>
          <a:xfrm>
            <a:off x="5725897" y="2246696"/>
            <a:ext cx="647648" cy="639229"/>
            <a:chOff x="5486400" y="3410857"/>
            <a:chExt cx="597973" cy="639229"/>
          </a:xfrm>
        </p:grpSpPr>
        <p:sp>
          <p:nvSpPr>
            <p:cNvPr id="87" name="Google Shape;87;p2"/>
            <p:cNvSpPr/>
            <p:nvPr/>
          </p:nvSpPr>
          <p:spPr>
            <a:xfrm>
              <a:off x="5486400" y="3410857"/>
              <a:ext cx="597973" cy="639229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" name="Google Shape;88;p2" descr="Target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45971" y="3478237"/>
              <a:ext cx="504468" cy="5044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2"/>
          <p:cNvGrpSpPr/>
          <p:nvPr/>
        </p:nvGrpSpPr>
        <p:grpSpPr>
          <a:xfrm>
            <a:off x="342394" y="2267630"/>
            <a:ext cx="688114" cy="602913"/>
            <a:chOff x="700307" y="3410857"/>
            <a:chExt cx="604423" cy="544286"/>
          </a:xfrm>
        </p:grpSpPr>
        <p:sp>
          <p:nvSpPr>
            <p:cNvPr id="90" name="Google Shape;90;p2"/>
            <p:cNvSpPr/>
            <p:nvPr/>
          </p:nvSpPr>
          <p:spPr>
            <a:xfrm>
              <a:off x="700307" y="3410857"/>
              <a:ext cx="604423" cy="544286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" name="Google Shape;91;p2" descr="Lightbulb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5979" y="3410857"/>
              <a:ext cx="485608" cy="5442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2"/>
          <p:cNvGrpSpPr/>
          <p:nvPr/>
        </p:nvGrpSpPr>
        <p:grpSpPr>
          <a:xfrm>
            <a:off x="7141043" y="2257572"/>
            <a:ext cx="636255" cy="639229"/>
            <a:chOff x="3638185" y="3737429"/>
            <a:chExt cx="636255" cy="639229"/>
          </a:xfrm>
        </p:grpSpPr>
        <p:sp>
          <p:nvSpPr>
            <p:cNvPr id="93" name="Google Shape;93;p2"/>
            <p:cNvSpPr/>
            <p:nvPr/>
          </p:nvSpPr>
          <p:spPr>
            <a:xfrm>
              <a:off x="3638185" y="3737429"/>
              <a:ext cx="636255" cy="639229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" descr="Bullsey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715182" y="3807907"/>
              <a:ext cx="498272" cy="498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"/>
          <p:cNvSpPr txBox="1"/>
          <p:nvPr/>
        </p:nvSpPr>
        <p:spPr>
          <a:xfrm>
            <a:off x="7271315" y="4260926"/>
            <a:ext cx="293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5903056" y="1054590"/>
            <a:ext cx="293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4964139" y="3321356"/>
            <a:ext cx="1516766" cy="76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146876" y="3328240"/>
            <a:ext cx="221348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Data Cleaning, Visualization &amp;  Exploratory Data Analysis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1245464" y="1875693"/>
            <a:ext cx="1516766" cy="76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619466" y="1410446"/>
            <a:ext cx="1516766" cy="76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849086" y="1328057"/>
            <a:ext cx="208216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Problem statement &amp; domain research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3634597" y="1388554"/>
            <a:ext cx="15167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5130772" y="3441767"/>
            <a:ext cx="15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Applying ML Algorithms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6196372" y="1308054"/>
            <a:ext cx="15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Revisiting the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532847" y="3314554"/>
            <a:ext cx="15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9809a27a9_0_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Engineering(Contd.)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" name="Google Shape;261;gb9809a27a9_0_99"/>
          <p:cNvSpPr txBox="1"/>
          <p:nvPr/>
        </p:nvSpPr>
        <p:spPr>
          <a:xfrm>
            <a:off x="311700" y="1188025"/>
            <a:ext cx="874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2" name="Google Shape;262;gb9809a27a9_0_99"/>
          <p:cNvSpPr txBox="1"/>
          <p:nvPr/>
        </p:nvSpPr>
        <p:spPr>
          <a:xfrm>
            <a:off x="155850" y="1119175"/>
            <a:ext cx="90570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Total_Session_Time_change_2 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total session time after 2 months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Total_Session_Time_change_1 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total session time after 1 month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Times_Funded_prev :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Number of time the startup got funded earlier.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Investor_Interest 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percentage of interest ,the investor shows.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Funded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Dependent variable indicating whether startup will get funded in next 3 months.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Pre-processing for Model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8" name="Google Shape;268;p10"/>
          <p:cNvSpPr txBox="1">
            <a:spLocks noGrp="1"/>
          </p:cNvSpPr>
          <p:nvPr>
            <p:ph type="body" idx="1"/>
          </p:nvPr>
        </p:nvSpPr>
        <p:spPr>
          <a:xfrm>
            <a:off x="1179450" y="1098912"/>
            <a:ext cx="8520600" cy="3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440595" y="3783426"/>
            <a:ext cx="8206546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00" y="1095375"/>
            <a:ext cx="381000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 txBox="1"/>
          <p:nvPr/>
        </p:nvSpPr>
        <p:spPr>
          <a:xfrm>
            <a:off x="3449925" y="2447825"/>
            <a:ext cx="158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SMOTE</a:t>
            </a:r>
            <a:endParaRPr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SMOTENC</a:t>
            </a:r>
            <a:endParaRPr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2" name="Google Shape;272;p10"/>
          <p:cNvSpPr/>
          <p:nvPr/>
        </p:nvSpPr>
        <p:spPr>
          <a:xfrm rot="10800000" flipH="1">
            <a:off x="1257925" y="1299725"/>
            <a:ext cx="2370600" cy="8661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4044750" y="3783425"/>
            <a:ext cx="2790000" cy="10902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698850" y="2334150"/>
            <a:ext cx="188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(112432,21)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5687250" y="3187350"/>
            <a:ext cx="21801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(224862,21)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Applying ML Algorithms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625" y="1694500"/>
            <a:ext cx="4823526" cy="20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1"/>
          <p:cNvSpPr txBox="1"/>
          <p:nvPr/>
        </p:nvSpPr>
        <p:spPr>
          <a:xfrm>
            <a:off x="2480225" y="1248100"/>
            <a:ext cx="3522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Stochastic Gradient Descent</a:t>
            </a:r>
            <a:endParaRPr sz="17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77525"/>
            <a:ext cx="8839199" cy="7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Applying ML Algorithms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90" name="Google Shape;290;p12"/>
          <p:cNvSpPr txBox="1"/>
          <p:nvPr/>
        </p:nvSpPr>
        <p:spPr>
          <a:xfrm>
            <a:off x="475225" y="1285875"/>
            <a:ext cx="573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Decision Tree Classifier(Cost Complexity Pruning)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1" name="Google Shape;2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5" y="2114078"/>
            <a:ext cx="2996551" cy="2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675" y="2000428"/>
            <a:ext cx="3129675" cy="20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825" y="1920337"/>
            <a:ext cx="2837345" cy="20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Applying ML Algorithms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13"/>
          <p:cNvSpPr txBox="1">
            <a:spLocks noGrp="1"/>
          </p:cNvSpPr>
          <p:nvPr>
            <p:ph type="body" idx="1"/>
          </p:nvPr>
        </p:nvSpPr>
        <p:spPr>
          <a:xfrm>
            <a:off x="102588" y="1107695"/>
            <a:ext cx="8520600" cy="3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00" name="Google Shape;3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9275"/>
            <a:ext cx="8409873" cy="7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3"/>
          <p:cNvSpPr txBox="1"/>
          <p:nvPr/>
        </p:nvSpPr>
        <p:spPr>
          <a:xfrm>
            <a:off x="377375" y="1151375"/>
            <a:ext cx="430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Performance of Decision Tree Classifier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2" name="Google Shape;3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88" y="3063525"/>
            <a:ext cx="85666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3"/>
          <p:cNvSpPr txBox="1"/>
          <p:nvPr/>
        </p:nvSpPr>
        <p:spPr>
          <a:xfrm>
            <a:off x="311700" y="2610550"/>
            <a:ext cx="579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Performance of Gradient Boosting Classifier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377375" y="3846450"/>
            <a:ext cx="430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Performance of XG Boost Classifier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5" name="Google Shape;30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88" y="4375975"/>
            <a:ext cx="8409875" cy="4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12" name="Google Shape;3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25" y="1017725"/>
            <a:ext cx="6717875" cy="394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Cat Boost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19" name="Google Shape;3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842400"/>
            <a:ext cx="4355699" cy="1571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0" name="Google Shape;320;p15"/>
          <p:cNvSpPr txBox="1"/>
          <p:nvPr/>
        </p:nvSpPr>
        <p:spPr>
          <a:xfrm>
            <a:off x="1104175" y="1188025"/>
            <a:ext cx="32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 Classification Report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5198050" y="1188025"/>
            <a:ext cx="32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Classification Report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2" name="Google Shape;3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0" y="1842388"/>
            <a:ext cx="4183088" cy="1571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Cat Boost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16"/>
          <p:cNvSpPr txBox="1"/>
          <p:nvPr/>
        </p:nvSpPr>
        <p:spPr>
          <a:xfrm>
            <a:off x="2921175" y="1017725"/>
            <a:ext cx="28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 txBox="1"/>
          <p:nvPr/>
        </p:nvSpPr>
        <p:spPr>
          <a:xfrm>
            <a:off x="409750" y="1323900"/>
            <a:ext cx="38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Training data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0" name="Google Shape;330;p16"/>
          <p:cNvSpPr txBox="1"/>
          <p:nvPr/>
        </p:nvSpPr>
        <p:spPr>
          <a:xfrm>
            <a:off x="4629425" y="1323900"/>
            <a:ext cx="38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Test data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1" name="Google Shape;3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425" y="1876500"/>
            <a:ext cx="30956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76500"/>
            <a:ext cx="30956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6"/>
          <p:cNvSpPr txBox="1"/>
          <p:nvPr/>
        </p:nvSpPr>
        <p:spPr>
          <a:xfrm>
            <a:off x="5279725" y="4285300"/>
            <a:ext cx="1995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[33252,   231],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 69, 33774]</a:t>
            </a:r>
            <a:endParaRPr/>
          </a:p>
        </p:txBody>
      </p:sp>
      <p:sp>
        <p:nvSpPr>
          <p:cNvPr id="334" name="Google Shape;334;p16"/>
          <p:cNvSpPr txBox="1"/>
          <p:nvPr/>
        </p:nvSpPr>
        <p:spPr>
          <a:xfrm>
            <a:off x="622013" y="4285300"/>
            <a:ext cx="215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[78242,   485],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105, 78262]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9809a27a9_0_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Cat Boost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b9809a27a9_0_162"/>
          <p:cNvSpPr txBox="1"/>
          <p:nvPr/>
        </p:nvSpPr>
        <p:spPr>
          <a:xfrm>
            <a:off x="2921175" y="1017725"/>
            <a:ext cx="28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gb9809a27a9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25" y="1165000"/>
            <a:ext cx="8080000" cy="34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9809a27a9_0_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Revisiting the Problem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b9809a27a9_0_181"/>
          <p:cNvSpPr txBox="1"/>
          <p:nvPr/>
        </p:nvSpPr>
        <p:spPr>
          <a:xfrm>
            <a:off x="2921175" y="1017725"/>
            <a:ext cx="28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gb9809a27a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25" y="1417925"/>
            <a:ext cx="43053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b9809a27a9_0_181"/>
          <p:cNvSpPr txBox="1"/>
          <p:nvPr/>
        </p:nvSpPr>
        <p:spPr>
          <a:xfrm rot="-2700000">
            <a:off x="992464" y="4199696"/>
            <a:ext cx="1154423" cy="33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Never Funded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b9809a27a9_0_181"/>
          <p:cNvSpPr txBox="1"/>
          <p:nvPr/>
        </p:nvSpPr>
        <p:spPr>
          <a:xfrm rot="-2438621">
            <a:off x="2904108" y="4069211"/>
            <a:ext cx="1055649" cy="33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Funded Prev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gb9809a27a9_0_181"/>
          <p:cNvSpPr txBox="1"/>
          <p:nvPr/>
        </p:nvSpPr>
        <p:spPr>
          <a:xfrm>
            <a:off x="4796450" y="1995450"/>
            <a:ext cx="403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Periodic Investment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Apply with other Domain/ Category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Age of company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Relations with investors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Considering other features while investing more than once.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Apprehending the goal!</a:t>
            </a:r>
            <a:br>
              <a:rPr lang="en-US" b="1"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30703"/>
            <a:ext cx="8244114" cy="1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/>
          <p:nvPr/>
        </p:nvSpPr>
        <p:spPr>
          <a:xfrm>
            <a:off x="406400" y="3189407"/>
            <a:ext cx="842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has been a staggering growth in investments in young age startups in the last 5 years. A lot of big VC firms are increasingly getting interested in the startup funding space. We are given a task to predict whether a startup will get a funding in the next three months using app traction data and startup details.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9809a27a9_0_1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Never Funded (Cat Boost)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b9809a27a9_0_187"/>
          <p:cNvSpPr txBox="1"/>
          <p:nvPr/>
        </p:nvSpPr>
        <p:spPr>
          <a:xfrm>
            <a:off x="2921175" y="1017725"/>
            <a:ext cx="28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b9809a27a9_0_187"/>
          <p:cNvSpPr txBox="1"/>
          <p:nvPr/>
        </p:nvSpPr>
        <p:spPr>
          <a:xfrm>
            <a:off x="311700" y="1663250"/>
            <a:ext cx="4175100" cy="228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precision    recall  f1-score   support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0       1.00      0.99      1.00     78412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1       0.99      1.00      1.00     78180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1.00    156592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1.00      1.00      1.00    156592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1.00      1.00      1.00    156592</a:t>
            </a:r>
            <a:endParaRPr/>
          </a:p>
        </p:txBody>
      </p:sp>
      <p:sp>
        <p:nvSpPr>
          <p:cNvPr id="359" name="Google Shape;359;gb9809a27a9_0_187"/>
          <p:cNvSpPr txBox="1"/>
          <p:nvPr/>
        </p:nvSpPr>
        <p:spPr>
          <a:xfrm>
            <a:off x="4572000" y="1663250"/>
            <a:ext cx="4260300" cy="228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precision    recall  f1-score   support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0       1.00      0.99      1.00     33440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1       0.99      1.00      1.00     33672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1.00     67112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1.00      1.00      1.00     67112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1.00      1.00      1.00     67112</a:t>
            </a:r>
            <a:endParaRPr/>
          </a:p>
        </p:txBody>
      </p:sp>
      <p:sp>
        <p:nvSpPr>
          <p:cNvPr id="360" name="Google Shape;360;gb9809a27a9_0_187"/>
          <p:cNvSpPr txBox="1"/>
          <p:nvPr/>
        </p:nvSpPr>
        <p:spPr>
          <a:xfrm>
            <a:off x="349050" y="1140388"/>
            <a:ext cx="41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 Classification Report</a:t>
            </a:r>
            <a:endParaRPr/>
          </a:p>
        </p:txBody>
      </p:sp>
      <p:sp>
        <p:nvSpPr>
          <p:cNvPr id="361" name="Google Shape;361;gb9809a27a9_0_187"/>
          <p:cNvSpPr txBox="1"/>
          <p:nvPr/>
        </p:nvSpPr>
        <p:spPr>
          <a:xfrm>
            <a:off x="4638975" y="1140388"/>
            <a:ext cx="37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Classification Report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9ae9804fe_2_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Never Funded (Cat Boost)</a:t>
            </a:r>
            <a:endParaRPr/>
          </a:p>
        </p:txBody>
      </p:sp>
      <p:sp>
        <p:nvSpPr>
          <p:cNvPr id="367" name="Google Shape;367;gb9ae9804fe_2_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gb9ae9804fe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138" y="1405238"/>
            <a:ext cx="30956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b9ae9804fe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88" y="1439200"/>
            <a:ext cx="30956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b9ae9804fe_2_9"/>
          <p:cNvSpPr txBox="1"/>
          <p:nvPr/>
        </p:nvSpPr>
        <p:spPr>
          <a:xfrm>
            <a:off x="5428550" y="3900800"/>
            <a:ext cx="209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[33170,   270],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 52, 33620]</a:t>
            </a:r>
            <a:endParaRPr/>
          </a:p>
        </p:txBody>
      </p:sp>
      <p:sp>
        <p:nvSpPr>
          <p:cNvPr id="371" name="Google Shape;371;gb9ae9804fe_2_9"/>
          <p:cNvSpPr txBox="1"/>
          <p:nvPr/>
        </p:nvSpPr>
        <p:spPr>
          <a:xfrm>
            <a:off x="758026" y="3900800"/>
            <a:ext cx="2241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[77921,   491],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 79, 78101]</a:t>
            </a:r>
            <a:endParaRPr/>
          </a:p>
        </p:txBody>
      </p:sp>
      <p:sp>
        <p:nvSpPr>
          <p:cNvPr id="372" name="Google Shape;372;gb9ae9804fe_2_9"/>
          <p:cNvSpPr txBox="1"/>
          <p:nvPr/>
        </p:nvSpPr>
        <p:spPr>
          <a:xfrm>
            <a:off x="235475" y="1090650"/>
            <a:ext cx="3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Training data</a:t>
            </a:r>
            <a:endParaRPr/>
          </a:p>
        </p:txBody>
      </p:sp>
      <p:sp>
        <p:nvSpPr>
          <p:cNvPr id="373" name="Google Shape;373;gb9ae9804fe_2_9"/>
          <p:cNvSpPr txBox="1"/>
          <p:nvPr/>
        </p:nvSpPr>
        <p:spPr>
          <a:xfrm>
            <a:off x="4210375" y="1090650"/>
            <a:ext cx="38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Test data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9ae9804fe_2_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/>
          </a:p>
        </p:txBody>
      </p:sp>
      <p:sp>
        <p:nvSpPr>
          <p:cNvPr id="379" name="Google Shape;379;gb9ae9804fe_2_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gb9ae9804fe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88" y="1152475"/>
            <a:ext cx="8015224" cy="38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ae9804fe_2_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Funded Previously (Cat Boost)</a:t>
            </a:r>
            <a:endParaRPr/>
          </a:p>
        </p:txBody>
      </p:sp>
      <p:sp>
        <p:nvSpPr>
          <p:cNvPr id="386" name="Google Shape;386;gb9ae9804fe_2_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b9ae9804fe_2_19"/>
          <p:cNvSpPr txBox="1"/>
          <p:nvPr/>
        </p:nvSpPr>
        <p:spPr>
          <a:xfrm>
            <a:off x="446175" y="1549250"/>
            <a:ext cx="3953700" cy="228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precision    recall  f1-score   support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0       1.00      1.00      1.00       245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1       1.00      1.00      1.00       256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1.00       501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1.00      1.00      1.00       501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1.00      1.00      1.00       501</a:t>
            </a:r>
            <a:endParaRPr/>
          </a:p>
        </p:txBody>
      </p:sp>
      <p:sp>
        <p:nvSpPr>
          <p:cNvPr id="388" name="Google Shape;388;gb9ae9804fe_2_19"/>
          <p:cNvSpPr txBox="1"/>
          <p:nvPr/>
        </p:nvSpPr>
        <p:spPr>
          <a:xfrm>
            <a:off x="4796475" y="1549250"/>
            <a:ext cx="3953700" cy="2285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precision    recall  f1-score   support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0       0.96      0.96      0.96       113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1       0.96      0.96      0.96       102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0.96       215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0.96      0.96      0.96       215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0.96      0.96      0.96       215</a:t>
            </a:r>
            <a:endParaRPr/>
          </a:p>
        </p:txBody>
      </p:sp>
      <p:sp>
        <p:nvSpPr>
          <p:cNvPr id="389" name="Google Shape;389;gb9ae9804fe_2_19"/>
          <p:cNvSpPr txBox="1"/>
          <p:nvPr/>
        </p:nvSpPr>
        <p:spPr>
          <a:xfrm>
            <a:off x="446175" y="1152475"/>
            <a:ext cx="39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 Classification Report</a:t>
            </a:r>
            <a:endParaRPr/>
          </a:p>
        </p:txBody>
      </p:sp>
      <p:sp>
        <p:nvSpPr>
          <p:cNvPr id="390" name="Google Shape;390;gb9ae9804fe_2_19"/>
          <p:cNvSpPr txBox="1"/>
          <p:nvPr/>
        </p:nvSpPr>
        <p:spPr>
          <a:xfrm>
            <a:off x="4796475" y="1152475"/>
            <a:ext cx="31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Classification Report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9ae9804fe_2_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Funded Previously (Cat Boost)</a:t>
            </a:r>
            <a:endParaRPr/>
          </a:p>
        </p:txBody>
      </p:sp>
      <p:sp>
        <p:nvSpPr>
          <p:cNvPr id="396" name="Google Shape;396;gb9ae9804fe_2_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gb9ae9804fe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900" y="1612900"/>
            <a:ext cx="29718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b9ae9804fe_2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50" y="1670750"/>
            <a:ext cx="29718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b9ae9804fe_2_48"/>
          <p:cNvSpPr txBox="1"/>
          <p:nvPr/>
        </p:nvSpPr>
        <p:spPr>
          <a:xfrm>
            <a:off x="311700" y="1270550"/>
            <a:ext cx="386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Training data</a:t>
            </a:r>
            <a:endParaRPr/>
          </a:p>
        </p:txBody>
      </p:sp>
      <p:sp>
        <p:nvSpPr>
          <p:cNvPr id="400" name="Google Shape;400;gb9ae9804fe_2_48"/>
          <p:cNvSpPr txBox="1"/>
          <p:nvPr/>
        </p:nvSpPr>
        <p:spPr>
          <a:xfrm>
            <a:off x="4572000" y="1270550"/>
            <a:ext cx="386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Test data</a:t>
            </a:r>
            <a:endParaRPr/>
          </a:p>
        </p:txBody>
      </p:sp>
      <p:sp>
        <p:nvSpPr>
          <p:cNvPr id="401" name="Google Shape;401;gb9ae9804fe_2_48"/>
          <p:cNvSpPr txBox="1"/>
          <p:nvPr/>
        </p:nvSpPr>
        <p:spPr>
          <a:xfrm>
            <a:off x="1165650" y="4060975"/>
            <a:ext cx="1709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[244,   1],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0, 256]</a:t>
            </a:r>
            <a:endParaRPr/>
          </a:p>
        </p:txBody>
      </p:sp>
      <p:sp>
        <p:nvSpPr>
          <p:cNvPr id="402" name="Google Shape;402;gb9ae9804fe_2_48"/>
          <p:cNvSpPr txBox="1"/>
          <p:nvPr/>
        </p:nvSpPr>
        <p:spPr>
          <a:xfrm>
            <a:off x="5286800" y="4003275"/>
            <a:ext cx="188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[109,   4],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4,  98]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9ae9804fe_2_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/>
          </a:p>
        </p:txBody>
      </p:sp>
      <p:sp>
        <p:nvSpPr>
          <p:cNvPr id="408" name="Google Shape;408;gb9ae9804fe_2_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" name="Google Shape;409;gb9ae9804fe_2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38" y="1388125"/>
            <a:ext cx="786652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9ae9804fe_2_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/>
          </a:p>
        </p:txBody>
      </p:sp>
      <p:sp>
        <p:nvSpPr>
          <p:cNvPr id="415" name="Google Shape;415;gb9ae9804fe_2_6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</a:t>
            </a:r>
            <a:endParaRPr/>
          </a:p>
        </p:txBody>
      </p:sp>
      <p:sp>
        <p:nvSpPr>
          <p:cNvPr id="416" name="Google Shape;416;gb9ae9804fe_2_62"/>
          <p:cNvSpPr txBox="1"/>
          <p:nvPr/>
        </p:nvSpPr>
        <p:spPr>
          <a:xfrm>
            <a:off x="583800" y="961450"/>
            <a:ext cx="82485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the Exploratory Data Analysis suggests,maximum seeding funding is given to startups.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the year, 2020 total amount of funding was maximum.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Category which got funding for maximum number of times was Education.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Maximum funding was given to Bangalore based startups.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we had other more feature for startups that were funded once, for this problem we suggest to build two separate ML systems. (Even can do multiclass classification)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 Boost was performing well overall. So optimal model would be same for both ML systems.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9ae9804fe_2_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/>
          </a:p>
        </p:txBody>
      </p:sp>
      <p:sp>
        <p:nvSpPr>
          <p:cNvPr id="422" name="Google Shape;422;gb9ae9804fe_2_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423" name="Google Shape;423;gb9ae9804fe_2_67"/>
          <p:cNvSpPr txBox="1"/>
          <p:nvPr/>
        </p:nvSpPr>
        <p:spPr>
          <a:xfrm>
            <a:off x="583825" y="1095650"/>
            <a:ext cx="79281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dataset was too large to handle.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were plenty of missing values.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had to build relevant features to approach the problem statement.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the dataset was very large, it took great deal of time to prepare the training dataset.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Due to lack of time we were unable to make good model for startups that were already funded.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Data Pallete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8" name="Google Shape;118;p4"/>
          <p:cNvGrpSpPr/>
          <p:nvPr/>
        </p:nvGrpSpPr>
        <p:grpSpPr>
          <a:xfrm>
            <a:off x="614868" y="1037005"/>
            <a:ext cx="7694560" cy="3741965"/>
            <a:chOff x="0" y="0"/>
            <a:chExt cx="7694560" cy="3741965"/>
          </a:xfrm>
        </p:grpSpPr>
        <p:sp>
          <p:nvSpPr>
            <p:cNvPr id="119" name="Google Shape;119;p4"/>
            <p:cNvSpPr/>
            <p:nvPr/>
          </p:nvSpPr>
          <p:spPr>
            <a:xfrm>
              <a:off x="0" y="0"/>
              <a:ext cx="4094327" cy="3721608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 txBox="1"/>
            <p:nvPr/>
          </p:nvSpPr>
          <p:spPr>
            <a:xfrm>
              <a:off x="571730" y="438857"/>
              <a:ext cx="2360693" cy="2843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General Features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UUID- (Unique Identifier)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Month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Application Category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Avg Session Time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Total Session Time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Open Rate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Reach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Funding Ind</a:t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468227" y="0"/>
              <a:ext cx="4226333" cy="3741965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4667592" y="441257"/>
              <a:ext cx="2436804" cy="2859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endPara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4"/>
          <p:cNvSpPr txBox="1">
            <a:spLocks noGrp="1"/>
          </p:cNvSpPr>
          <p:nvPr>
            <p:ph type="body" idx="2"/>
          </p:nvPr>
        </p:nvSpPr>
        <p:spPr>
          <a:xfrm>
            <a:off x="5230762" y="1846177"/>
            <a:ext cx="4521199" cy="36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Features for funded</a:t>
            </a:r>
            <a:endParaRPr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Start-ups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Business models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Company Stage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Founded year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Latest funded date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Monthly Active Users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Total Funding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Uninstall Rate</a:t>
            </a:r>
            <a:endParaRPr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282" y="2000773"/>
            <a:ext cx="1885480" cy="181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311700" y="4232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Approaching the Problem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311700" y="1213257"/>
            <a:ext cx="8520600" cy="335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                                                      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31" name="Google Shape;131;p5"/>
          <p:cNvGraphicFramePr/>
          <p:nvPr/>
        </p:nvGraphicFramePr>
        <p:xfrm>
          <a:off x="831037" y="2227497"/>
          <a:ext cx="3552823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4" imgW="3552823" imgH="1327150" progId="Excel.Sheet.12">
                  <p:embed/>
                </p:oleObj>
              </mc:Choice>
              <mc:Fallback>
                <p:oleObj r:id="rId4" imgW="3552823" imgH="1327150" progId="Excel.Sheet.12">
                  <p:embed/>
                  <p:pic>
                    <p:nvPicPr>
                      <p:cNvPr id="131" name="Google Shape;131;p5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831037" y="2227497"/>
                        <a:ext cx="3552823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" name="Google Shape;132;p5"/>
          <p:cNvSpPr/>
          <p:nvPr/>
        </p:nvSpPr>
        <p:spPr>
          <a:xfrm rot="5400000">
            <a:off x="2829487" y="673355"/>
            <a:ext cx="433500" cy="26748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 rot="5400000">
            <a:off x="1053176" y="1571846"/>
            <a:ext cx="433500" cy="8778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785585" y="1213244"/>
            <a:ext cx="96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Training month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2023988" y="1428654"/>
            <a:ext cx="26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Prediction months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9350550" y="2809350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830988" y="2227500"/>
            <a:ext cx="3552900" cy="138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4724200" y="1305713"/>
            <a:ext cx="38856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SemiBold"/>
              <a:buChar char="●"/>
            </a:pPr>
            <a:r>
              <a:rPr lang="en-US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Dropped the features which were only provided for funded startups.</a:t>
            </a: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SemiBold"/>
              <a:buChar char="●"/>
            </a:pPr>
            <a:r>
              <a:rPr lang="en-US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Taking entire dataset.</a:t>
            </a: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SemiBold"/>
              <a:buChar char="●"/>
            </a:pPr>
            <a:r>
              <a:rPr lang="en-US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As, we want to predict whether start-up will be funded in next 3 months, we took the last 3 months as prediction months and made the month before 3 months as th training month.</a:t>
            </a: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9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1215975" y="4288975"/>
            <a:ext cx="158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(1502175, 20)</a:t>
            </a:r>
            <a:endParaRPr sz="17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" name="Google Shape;146;p6"/>
          <p:cNvCxnSpPr/>
          <p:nvPr/>
        </p:nvCxnSpPr>
        <p:spPr>
          <a:xfrm rot="10800000" flipH="1">
            <a:off x="2456542" y="2184286"/>
            <a:ext cx="2982600" cy="1052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7" name="Google Shape;147;p6"/>
          <p:cNvGrpSpPr/>
          <p:nvPr/>
        </p:nvGrpSpPr>
        <p:grpSpPr>
          <a:xfrm>
            <a:off x="943429" y="1132116"/>
            <a:ext cx="6008911" cy="3156855"/>
            <a:chOff x="943429" y="1132116"/>
            <a:chExt cx="6008911" cy="3156855"/>
          </a:xfrm>
        </p:grpSpPr>
        <p:cxnSp>
          <p:nvCxnSpPr>
            <p:cNvPr id="148" name="Google Shape;148;p6"/>
            <p:cNvCxnSpPr/>
            <p:nvPr/>
          </p:nvCxnSpPr>
          <p:spPr>
            <a:xfrm rot="10800000" flipH="1">
              <a:off x="943429" y="3236686"/>
              <a:ext cx="2982685" cy="1052285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6"/>
            <p:cNvCxnSpPr/>
            <p:nvPr/>
          </p:nvCxnSpPr>
          <p:spPr>
            <a:xfrm rot="10800000" flipH="1">
              <a:off x="3969655" y="1132116"/>
              <a:ext cx="2982685" cy="1052285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0" name="Google Shape;150;p6"/>
          <p:cNvSpPr txBox="1"/>
          <p:nvPr/>
        </p:nvSpPr>
        <p:spPr>
          <a:xfrm>
            <a:off x="943429" y="3981194"/>
            <a:ext cx="187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 Data size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2456542" y="2726531"/>
            <a:ext cx="18723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Removing Duplicates</a:t>
            </a:r>
            <a:endParaRPr/>
          </a:p>
        </p:txBody>
      </p:sp>
      <p:sp>
        <p:nvSpPr>
          <p:cNvPr id="152" name="Google Shape;152;p6"/>
          <p:cNvSpPr txBox="1"/>
          <p:nvPr/>
        </p:nvSpPr>
        <p:spPr>
          <a:xfrm>
            <a:off x="5439227" y="629254"/>
            <a:ext cx="18723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UUID with count less than 4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3372150" y="1017737"/>
            <a:ext cx="2067000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Removing features that were only present for Funded startups &amp; </a:t>
            </a: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Missing Values Imputation</a:t>
            </a:r>
            <a:endParaRPr/>
          </a:p>
        </p:txBody>
      </p:sp>
      <p:graphicFrame>
        <p:nvGraphicFramePr>
          <p:cNvPr id="154" name="Google Shape;154;p6"/>
          <p:cNvGraphicFramePr/>
          <p:nvPr/>
        </p:nvGraphicFramePr>
        <p:xfrm>
          <a:off x="6511852" y="2222480"/>
          <a:ext cx="1582058" cy="1215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4" imgW="1582058" imgH="1215540" progId="Excel.Sheet.12">
                  <p:embed/>
                </p:oleObj>
              </mc:Choice>
              <mc:Fallback>
                <p:oleObj r:id="rId4" imgW="1582058" imgH="1215540" progId="Excel.Sheet.12">
                  <p:embed/>
                  <p:pic>
                    <p:nvPicPr>
                      <p:cNvPr id="154" name="Google Shape;154;p6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511852" y="2222480"/>
                        <a:ext cx="1582058" cy="1215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" name="Google Shape;155;p6"/>
          <p:cNvSpPr/>
          <p:nvPr/>
        </p:nvSpPr>
        <p:spPr>
          <a:xfrm>
            <a:off x="6506225" y="2222463"/>
            <a:ext cx="1593300" cy="123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2599700" y="3354450"/>
            <a:ext cx="17292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No. of Duplicates: 89412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3997400" y="2250275"/>
            <a:ext cx="2320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Imputing missing values by creating a class that would go for each UUID then by Category and apply back fill(limit-1) &amp; forward fill(limit-1) and remaining with mean of that UUID and category.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5562800" y="1216000"/>
            <a:ext cx="3088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According to the approach discussed above, UUID with less that 4 months data is removed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575" y="1243950"/>
            <a:ext cx="370111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00" y="1152475"/>
            <a:ext cx="42368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9809a27a9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72" name="Google Shape;172;gb9809a27a9_0_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73" name="Google Shape;173;gb9809a27a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9125"/>
            <a:ext cx="8270649" cy="35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9809a27a9_0_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79" name="Google Shape;179;gb9809a27a9_0_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80" name="Google Shape;180;gb9809a27a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915649" cy="38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b9809a27a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200" y="1249940"/>
            <a:ext cx="3673826" cy="32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1232</Words>
  <Application>Microsoft Office PowerPoint</Application>
  <PresentationFormat>On-screen Show (16:9)</PresentationFormat>
  <Paragraphs>222</Paragraphs>
  <Slides>38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Noto Sans Symbols</vt:lpstr>
      <vt:lpstr>Arial</vt:lpstr>
      <vt:lpstr>Courier New</vt:lpstr>
      <vt:lpstr>Montserrat Medium</vt:lpstr>
      <vt:lpstr>Montserrat SemiBold</vt:lpstr>
      <vt:lpstr>Montserrat</vt:lpstr>
      <vt:lpstr>Montserrat Black</vt:lpstr>
      <vt:lpstr>Montserrat ExtraBold</vt:lpstr>
      <vt:lpstr>Simple Light</vt:lpstr>
      <vt:lpstr>Microsoft Excel Worksheet</vt:lpstr>
      <vt:lpstr>Capstone Project – 4 Start-up Funding Prediction </vt:lpstr>
      <vt:lpstr>Is this startup ready for funding?Let’s find out!</vt:lpstr>
      <vt:lpstr>Apprehending the goal! </vt:lpstr>
      <vt:lpstr>Data Pallete</vt:lpstr>
      <vt:lpstr>Approaching the Problem</vt:lpstr>
      <vt:lpstr>Data Cleaning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Feature Engineering</vt:lpstr>
      <vt:lpstr>Feature Engineering(Contd.)</vt:lpstr>
      <vt:lpstr>Feature Engineering(Contd.)</vt:lpstr>
      <vt:lpstr>Feature Engineering(Contd.)</vt:lpstr>
      <vt:lpstr>Data Pre-processing for Model</vt:lpstr>
      <vt:lpstr>Applying ML Algorithms</vt:lpstr>
      <vt:lpstr>Applying ML Algorithms</vt:lpstr>
      <vt:lpstr>Applying ML Algorithms</vt:lpstr>
      <vt:lpstr>Feature Importance</vt:lpstr>
      <vt:lpstr>Cat Boost</vt:lpstr>
      <vt:lpstr>Cat Boost</vt:lpstr>
      <vt:lpstr>Cat Boost</vt:lpstr>
      <vt:lpstr>Revisiting the Problem</vt:lpstr>
      <vt:lpstr>Never Funded (Cat Boost)</vt:lpstr>
      <vt:lpstr>Never Funded (Cat Boost)</vt:lpstr>
      <vt:lpstr>Feature Importance</vt:lpstr>
      <vt:lpstr>Funded Previously (Cat Boost)</vt:lpstr>
      <vt:lpstr>Funded Previously (Cat Boost)</vt:lpstr>
      <vt:lpstr>Feature Importance</vt:lpstr>
      <vt:lpstr>Conclusion</vt:lpstr>
      <vt:lpstr>Challenges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4 Start-up Funding Prediction </dc:title>
  <cp:lastModifiedBy>Soumya Jain</cp:lastModifiedBy>
  <cp:revision>1</cp:revision>
  <dcterms:modified xsi:type="dcterms:W3CDTF">2021-02-06T03:44:37Z</dcterms:modified>
</cp:coreProperties>
</file>